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63" r:id="rId15"/>
    <p:sldId id="264" r:id="rId16"/>
    <p:sldId id="265" r:id="rId17"/>
    <p:sldId id="266" r:id="rId18"/>
    <p:sldId id="267" r:id="rId19"/>
    <p:sldId id="274" r:id="rId20"/>
    <p:sldId id="276" r:id="rId21"/>
    <p:sldId id="277" r:id="rId22"/>
    <p:sldId id="275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1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EE3AB3-E8BB-4C6F-8606-389C33055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82CC18-0ABE-48E4-90D6-4DC51415F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D6C76B-3206-4DA9-851E-8AEFE583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BF5DF5-9536-4837-9779-5663FC68D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D664E4-843B-43FB-B49E-5668660C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33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ADF2A-EF8A-4A85-94B6-96437CBE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29ACBB5-9FA9-4F97-BBC3-4EA8A1AF5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96ECAA-DF4D-4829-A84A-0891B925A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EF681F-2938-465A-97EB-431DE635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20578E-2B5E-47CB-B137-F30D1854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114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D53673-0773-4783-8606-B3B528333A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74DF851-023E-4533-A9A8-B32BE2F37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219233-8BF7-470F-94D4-ED8588258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3682613-99AB-4828-99FE-BB9C4698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37C721-3C8C-42F7-BB10-948BB145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41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51C03-F6CA-4011-B213-59D2B977C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6804F6-47A3-466D-950C-34610583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53FA1B-CA14-4057-AA91-203F19ACC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001973-515E-48B0-A76D-6DBC795B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4383988-1F14-4C29-99A7-D8F95C36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77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C53232-5BB4-4DE2-A8E0-467E8D761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1C8854A-DACD-49E3-BF7E-69F8DFE04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5691B2-0A47-46C2-AE6F-FF199B62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F58D00-E677-489E-9C91-96D0FA34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858D98-99DD-450E-AEA2-B820DF14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70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9B017-EBDC-4A5D-8EB1-6086B841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6347D7A-ACA2-4FCA-93EA-938521176B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91F788-E567-4F97-97E6-FDB9465BC3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22601CB-5F2A-4D16-824B-DE89FF0F7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701A4E1-05EC-4162-A356-13E41B484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0DC720B-561A-4776-9A6A-A1BDCCD07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7690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35EBB-8097-4E2B-A919-130CF944E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B7F3C63-18F8-4961-954A-564C5282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5BCDC4E-C70C-448B-8FBD-CEEB7F1BE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0CA48D3-1C7D-4300-8D70-0C1A06545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11C044B-93C5-4E1E-815E-F2C704159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6FB46B4-E361-43CD-BC46-513EB4803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A29255B-FAB9-4FF1-9F4C-03B5CA15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422CE98-97F5-417A-839F-6D814C39D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286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8C35D-78A1-434F-B893-C3676260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C4A0836-FFD8-4A11-94C5-A4EA7F3D2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3A9731D-96C7-438C-BE85-E33AEE5C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4708CD-EB3B-4587-A3AE-99B25534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53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33F10CF-2740-449B-A03A-9F1540343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B21B2BB-1872-49E7-ABCC-712471AEA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67302D-DC17-4D2A-B07F-140F2AB7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88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20A7D-B9E2-4F8A-ACE0-12025EABC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042320-86F6-4C0E-BB9F-0428913AF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56ABF0E-E210-484C-A4BA-32C9542713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72B1271-F045-40FD-BD1D-1E7F9D2C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D62C08-87EF-4B3A-8323-4D5E52AC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954FB4D-9399-4014-888D-DC6DFC79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04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350E4-BFC5-4D57-A72C-B07D034EF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F69D84-F9AF-4460-A7C2-958FFF577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57744C-843E-46B2-A478-AD0C0A596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AFEEFE-BF4F-4FFA-89FF-C2ACC88E5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FFBB41-4FE9-4972-B554-61F4147F1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B03216-0CF1-456C-80E9-74484E205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45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DD62EF5-D826-4CAC-928D-64EDE50DC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B310BA4-0872-48A2-9F82-251544E1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910AF2-2D63-43BE-8778-7716A3DE6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FC863-0CC2-4498-97F3-658CA3FD2639}" type="datetimeFigureOut">
              <a:rPr lang="pt-BR" smtClean="0"/>
              <a:t>06/06/2022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E0559A-E80D-4222-A019-C622CC165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B2D916-CC41-45E0-B88D-561D1BDD23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157C-CB5F-4B7E-81D6-908CC8D9BB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68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3C0F6-0533-491E-B86C-70C0A7085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4126"/>
            <a:ext cx="9144000" cy="2387600"/>
          </a:xfrm>
        </p:spPr>
        <p:txBody>
          <a:bodyPr/>
          <a:lstStyle/>
          <a:p>
            <a:r>
              <a:rPr lang="pt-BR" dirty="0"/>
              <a:t>Treinamento</a:t>
            </a:r>
            <a:br>
              <a:rPr lang="pt-BR" dirty="0"/>
            </a:br>
            <a:r>
              <a:rPr lang="pt-BR" dirty="0"/>
              <a:t>para vendas</a:t>
            </a:r>
          </a:p>
        </p:txBody>
      </p:sp>
    </p:spTree>
    <p:extLst>
      <p:ext uri="{BB962C8B-B14F-4D97-AF65-F5344CB8AC3E}">
        <p14:creationId xmlns:p14="http://schemas.microsoft.com/office/powerpoint/2010/main" val="265223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04184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Oi [NOME]! Tudo bem?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Somos da AgoraOS, empresa especializada em gestão empresarial.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r>
              <a:rPr lang="pt-BR" sz="2000" dirty="0"/>
              <a:t>Estou entrando em contato com a [NOME DA EMPRESA] porque percebemos que alguns desafios tem sido bem constantes na busca de automatização nos processos internos no ramo de assistências técnicas, com a necessidade de investimento em tecnologia e tendo o entendimento do que precisa ser feito para reduzir custos e ganhar tempo na governança da empresa.</a:t>
            </a:r>
            <a:br>
              <a:rPr lang="pt-BR" sz="2000" dirty="0"/>
            </a:br>
            <a:br>
              <a:rPr lang="pt-BR" sz="2000" dirty="0"/>
            </a:br>
            <a:r>
              <a:rPr lang="pt-BR" sz="2000" dirty="0"/>
              <a:t>Trabalhamos com empresas como a Ingresso Certo e a </a:t>
            </a:r>
            <a:r>
              <a:rPr lang="pt-BR" sz="2000" dirty="0" err="1"/>
              <a:t>Imprimmer</a:t>
            </a:r>
            <a:r>
              <a:rPr lang="pt-BR" sz="2000" dirty="0"/>
              <a:t> que, a partir da nossa solução e ferramenta, conseguiram otimizar os trabalhos manuais.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r>
              <a:rPr lang="pt-BR" sz="2000" dirty="0"/>
              <a:t>Temos algumas ideias de pontos que podem ser adequados na [NOME DA EMPRESA].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Aguardo seu retorno!</a:t>
            </a:r>
          </a:p>
          <a:p>
            <a:pPr marL="0" indent="0">
              <a:buNone/>
            </a:pPr>
            <a:r>
              <a:rPr lang="pt-BR" sz="2000" dirty="0"/>
              <a:t>Atenciosamente,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70A6E3E5-1CAE-41B0-AF44-66369D05ACA6}"/>
              </a:ext>
            </a:extLst>
          </p:cNvPr>
          <p:cNvSpPr txBox="1">
            <a:spLocks/>
          </p:cNvSpPr>
          <p:nvPr/>
        </p:nvSpPr>
        <p:spPr>
          <a:xfrm>
            <a:off x="6215744" y="1987356"/>
            <a:ext cx="47041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Assunto: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Não disseram qual o título, pode isso? Um texto sem título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O assunto deve conter o nome da empresa.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/>
              <a:t>Corpo do e-mail: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Deve ter nome, cargo, empresa.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Deve ter objetivo claro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Deve ter até 300 caracteres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600" dirty="0"/>
              <a:t>(tem 703)</a:t>
            </a:r>
            <a:br>
              <a:rPr lang="pt-BR" sz="1600" dirty="0"/>
            </a:b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23550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04184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Oi [NOME]! Tudo bem?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Somos da AgoraOS, empresa especializada em gestão empresarial.</a:t>
            </a:r>
          </a:p>
          <a:p>
            <a:pPr marL="0" indent="0">
              <a:buNone/>
            </a:pPr>
            <a:r>
              <a:rPr lang="pt-BR" sz="2000" dirty="0"/>
              <a:t>Estou entrando em contato com a [NOME DA EMPRESA] porque percebemos que alguns desafios tem sido bem constantes </a:t>
            </a:r>
            <a:r>
              <a:rPr lang="pt-BR" sz="2000" dirty="0">
                <a:highlight>
                  <a:srgbClr val="FFFF00"/>
                </a:highlight>
              </a:rPr>
              <a:t>na busca de automatização nos processos internos </a:t>
            </a:r>
            <a:r>
              <a:rPr lang="pt-BR" sz="2000" dirty="0"/>
              <a:t>no ramo de assistências técnicas, com a necessidade de investimento em tecnologia e tendo o entendimento do que precisa ser feito para reduzir custos e ganhar tempo na </a:t>
            </a:r>
            <a:r>
              <a:rPr lang="pt-BR" sz="2000" dirty="0">
                <a:highlight>
                  <a:srgbClr val="FFFF00"/>
                </a:highlight>
              </a:rPr>
              <a:t>governança da empresa</a:t>
            </a:r>
            <a:r>
              <a:rPr lang="pt-BR" sz="2000" dirty="0"/>
              <a:t>.</a:t>
            </a:r>
          </a:p>
          <a:p>
            <a:pPr marL="0" indent="0">
              <a:buNone/>
            </a:pP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70A6E3E5-1CAE-41B0-AF44-66369D05ACA6}"/>
              </a:ext>
            </a:extLst>
          </p:cNvPr>
          <p:cNvSpPr txBox="1">
            <a:spLocks/>
          </p:cNvSpPr>
          <p:nvPr/>
        </p:nvSpPr>
        <p:spPr>
          <a:xfrm>
            <a:off x="6215744" y="1987356"/>
            <a:ext cx="5550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1700" dirty="0"/>
          </a:p>
          <a:p>
            <a:pPr marL="457200" indent="-457200">
              <a:buFont typeface="+mj-lt"/>
              <a:buAutoNum type="arabicPeriod"/>
            </a:pPr>
            <a:r>
              <a:rPr lang="pt-BR" sz="1700" dirty="0"/>
              <a:t>Não chamamos “da AgoraOS”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700" dirty="0"/>
              <a:t>É “O AgoraOS”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700" dirty="0"/>
              <a:t>O sistema Agora Ordem de Serviço.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700" dirty="0" err="1"/>
              <a:t>Publico-Alvo</a:t>
            </a:r>
            <a:r>
              <a:rPr lang="pt-BR" sz="1700" dirty="0"/>
              <a:t>, Persona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700" dirty="0"/>
              <a:t>Homens, técnicos, muitos só com o ensino médio ou um curso profissionalizante, a maioria sem 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700" dirty="0"/>
              <a:t>Perfil do Cliente Ideal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sz="1700" dirty="0" err="1"/>
              <a:t>Assistêcnica</a:t>
            </a:r>
            <a:r>
              <a:rPr lang="pt-BR" sz="1700" dirty="0"/>
              <a:t> Técnica de Celular | de </a:t>
            </a:r>
            <a:r>
              <a:rPr lang="pt-BR" sz="1700" dirty="0" err="1"/>
              <a:t>NoteBook</a:t>
            </a:r>
            <a:endParaRPr lang="pt-BR" sz="1700" dirty="0"/>
          </a:p>
          <a:p>
            <a:pPr marL="457200" lvl="1" indent="0">
              <a:buNone/>
            </a:pPr>
            <a:endParaRPr lang="pt-BR" sz="1700" dirty="0"/>
          </a:p>
          <a:p>
            <a:r>
              <a:rPr lang="pt-BR" sz="1700" dirty="0"/>
              <a:t>O texto é confuso.</a:t>
            </a:r>
          </a:p>
          <a:p>
            <a:r>
              <a:rPr lang="pt-BR" sz="1700" dirty="0"/>
              <a:t>Não indica o motivo claro do contato, até pela falta de título.</a:t>
            </a:r>
          </a:p>
          <a:p>
            <a:r>
              <a:rPr lang="pt-BR" sz="1700" dirty="0"/>
              <a:t>Não identifica o ICP, é genérico.</a:t>
            </a:r>
          </a:p>
          <a:p>
            <a:r>
              <a:rPr lang="pt-BR" sz="1700" dirty="0"/>
              <a:t>Nosso cliente médio não sabe o que é:</a:t>
            </a:r>
          </a:p>
          <a:p>
            <a:pPr lvl="1"/>
            <a:r>
              <a:rPr lang="pt-BR" sz="1700" dirty="0"/>
              <a:t>“automatização de processos internos”</a:t>
            </a:r>
          </a:p>
          <a:p>
            <a:pPr lvl="1"/>
            <a:r>
              <a:rPr lang="pt-BR" sz="1700" dirty="0"/>
              <a:t>“governança da empresa”</a:t>
            </a:r>
            <a:br>
              <a:rPr lang="pt-BR" sz="2000" dirty="0"/>
            </a:b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86323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04184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dirty="0"/>
              <a:t>MEUS AMIGOS…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Falar de “GOVERNANÇA DA EMPRESA”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PARA UMA ASSISTENCICA TÉCNICA QUE CONSERTA LAVA LOUÇA NO CÚ DO BRASIL PARA UM CAMARADA COM 5 FUNCIONÁRIOS E A MÃO CHEIA DE GRAXA?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02DC46BE-122D-48F8-832F-50F0A6511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617" y="2267922"/>
            <a:ext cx="5023128" cy="27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058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041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Oi [NOME]! Tudo bem?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br>
              <a:rPr lang="pt-BR" sz="2000" dirty="0"/>
            </a:br>
            <a:r>
              <a:rPr lang="pt-BR" sz="2000" dirty="0"/>
              <a:t>Trabalhamos com empresas como a </a:t>
            </a:r>
            <a:r>
              <a:rPr lang="pt-BR" sz="2000" dirty="0">
                <a:highlight>
                  <a:srgbClr val="FFFF00"/>
                </a:highlight>
              </a:rPr>
              <a:t>Ingresso Certo </a:t>
            </a:r>
            <a:r>
              <a:rPr lang="pt-BR" sz="2000" dirty="0"/>
              <a:t>e a </a:t>
            </a:r>
            <a:r>
              <a:rPr lang="pt-BR" sz="2000" dirty="0" err="1">
                <a:highlight>
                  <a:srgbClr val="00FF00"/>
                </a:highlight>
              </a:rPr>
              <a:t>Imprimmer</a:t>
            </a:r>
            <a:r>
              <a:rPr lang="pt-BR" sz="2000" dirty="0"/>
              <a:t> que, a partir da nossa solução e ferramenta, conseguiram otimizar os trabalhos manuais.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70A6E3E5-1CAE-41B0-AF44-66369D05ACA6}"/>
              </a:ext>
            </a:extLst>
          </p:cNvPr>
          <p:cNvSpPr txBox="1">
            <a:spLocks/>
          </p:cNvSpPr>
          <p:nvPr/>
        </p:nvSpPr>
        <p:spPr>
          <a:xfrm>
            <a:off x="6215744" y="1987356"/>
            <a:ext cx="55501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700" dirty="0"/>
              <a:t>O e-mail por si não identifica quem é o ICP.</a:t>
            </a:r>
          </a:p>
          <a:p>
            <a:r>
              <a:rPr lang="pt-BR" sz="1700" dirty="0"/>
              <a:t>Não usa gatilhos mentais</a:t>
            </a:r>
          </a:p>
          <a:p>
            <a:r>
              <a:rPr lang="pt-BR" sz="1700" dirty="0"/>
              <a:t>Não começa dizendo: “Identificamos que no mercado de celular [para AT de celular]</a:t>
            </a:r>
          </a:p>
          <a:p>
            <a:r>
              <a:rPr lang="pt-BR" sz="1700" dirty="0"/>
              <a:t>Mistura duas empresas diferentes que não tem absolutamente nada a ver uma com a outra.</a:t>
            </a:r>
          </a:p>
          <a:p>
            <a:r>
              <a:rPr lang="pt-BR" sz="1700" dirty="0"/>
              <a:t>Uma pessoa que conserta “ar condicionado” não sabe nem quem é </a:t>
            </a:r>
            <a:r>
              <a:rPr lang="pt-BR" sz="1700" dirty="0" err="1">
                <a:highlight>
                  <a:srgbClr val="00FF00"/>
                </a:highlight>
              </a:rPr>
              <a:t>IngressoCerto</a:t>
            </a:r>
            <a:r>
              <a:rPr lang="pt-BR" sz="1700" dirty="0"/>
              <a:t> nem </a:t>
            </a:r>
            <a:r>
              <a:rPr lang="pt-BR" sz="1700" dirty="0" err="1">
                <a:highlight>
                  <a:srgbClr val="00FF00"/>
                </a:highlight>
              </a:rPr>
              <a:t>Imprimmer</a:t>
            </a:r>
            <a:r>
              <a:rPr lang="pt-BR" sz="1700" dirty="0"/>
              <a:t>.</a:t>
            </a:r>
          </a:p>
          <a:p>
            <a:endParaRPr lang="pt-BR" sz="1700" dirty="0"/>
          </a:p>
          <a:p>
            <a:r>
              <a:rPr lang="pt-BR" sz="1700" dirty="0"/>
              <a:t>Um e-mail como esse está totalmente equivocado.</a:t>
            </a:r>
          </a:p>
          <a:p>
            <a:r>
              <a:rPr lang="pt-BR" sz="1700" dirty="0"/>
              <a:t>Fora da técnica de venda, fora do contexto, pouco estudado.</a:t>
            </a:r>
          </a:p>
          <a:p>
            <a:r>
              <a:rPr lang="pt-BR" sz="1700" dirty="0"/>
              <a:t>A pessoa que abrir isso, não vai entender nada. E o e-mail irá parar na lata do lixo.</a:t>
            </a:r>
          </a:p>
          <a:p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2339465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fazer agora que você sabe do Efeito?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Tomar consciência da própria ignorância.</a:t>
            </a:r>
          </a:p>
          <a:p>
            <a:r>
              <a:rPr lang="pt-BR" dirty="0"/>
              <a:t>Calçar a sandália da humildade.</a:t>
            </a:r>
          </a:p>
          <a:p>
            <a:r>
              <a:rPr lang="pt-BR" dirty="0"/>
              <a:t>Começar a estudar os assuntos em profundidade.</a:t>
            </a:r>
          </a:p>
          <a:p>
            <a:r>
              <a:rPr lang="pt-BR" dirty="0"/>
              <a:t>Colocar o que você estudou em prática:</a:t>
            </a:r>
          </a:p>
          <a:p>
            <a:pPr lvl="1"/>
            <a:r>
              <a:rPr lang="pt-BR" dirty="0"/>
              <a:t>Anotar como vai fazer</a:t>
            </a:r>
          </a:p>
          <a:p>
            <a:pPr lvl="1"/>
            <a:r>
              <a:rPr lang="pt-BR" dirty="0"/>
              <a:t>Simular</a:t>
            </a:r>
          </a:p>
          <a:p>
            <a:pPr lvl="1"/>
            <a:r>
              <a:rPr lang="pt-BR" dirty="0"/>
              <a:t>Praticar</a:t>
            </a:r>
          </a:p>
          <a:p>
            <a:pPr lvl="1"/>
            <a:r>
              <a:rPr lang="pt-BR" dirty="0"/>
              <a:t>Revisar</a:t>
            </a:r>
          </a:p>
          <a:p>
            <a:pPr lvl="1"/>
            <a:r>
              <a:rPr lang="pt-BR" dirty="0"/>
              <a:t>Repetir</a:t>
            </a:r>
          </a:p>
          <a:p>
            <a:pPr lvl="1"/>
            <a:endParaRPr lang="pt-BR" dirty="0"/>
          </a:p>
          <a:p>
            <a:r>
              <a:rPr lang="pt-BR" dirty="0"/>
              <a:t>De 5-10 anos fazendo isso, você será um Profissional Pleno.</a:t>
            </a:r>
          </a:p>
          <a:p>
            <a:r>
              <a:rPr lang="pt-BR" dirty="0"/>
              <a:t>Acima de 10 anos fazendo isso, você será um Profissional Sênior.</a:t>
            </a:r>
          </a:p>
          <a:p>
            <a:r>
              <a:rPr lang="pt-BR" dirty="0"/>
              <a:t>Ficar 10 anos fazendo venda sem estudar vai te deixar JUNIOR para sempre. Tempo de </a:t>
            </a:r>
            <a:r>
              <a:rPr lang="pt-BR" dirty="0" err="1"/>
              <a:t>caeira</a:t>
            </a:r>
            <a:r>
              <a:rPr lang="pt-BR" dirty="0"/>
              <a:t> não </a:t>
            </a:r>
          </a:p>
        </p:txBody>
      </p:sp>
    </p:spTree>
    <p:extLst>
      <p:ext uri="{BB962C8B-B14F-4D97-AF65-F5344CB8AC3E}">
        <p14:creationId xmlns:p14="http://schemas.microsoft.com/office/powerpoint/2010/main" val="1060112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 quê estudar, simular, repetir?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39669" cy="4351338"/>
          </a:xfrm>
        </p:spPr>
        <p:txBody>
          <a:bodyPr>
            <a:normAutofit/>
          </a:bodyPr>
          <a:lstStyle/>
          <a:p>
            <a:r>
              <a:rPr lang="pt-BR" dirty="0"/>
              <a:t>Porque vamos tratar o PROCESSO DE VENDA [INTEIRO] como ciência.</a:t>
            </a:r>
          </a:p>
          <a:p>
            <a:r>
              <a:rPr lang="pt-BR" dirty="0"/>
              <a:t>Desde a primeira mensagem que mandamos para o cliente.</a:t>
            </a:r>
          </a:p>
          <a:p>
            <a:r>
              <a:rPr lang="pt-BR" dirty="0"/>
              <a:t>Até a hora que ele passar o cartão de crédito.</a:t>
            </a:r>
          </a:p>
          <a:p>
            <a:r>
              <a:rPr lang="pt-BR" dirty="0"/>
              <a:t>Cada etapa será medida, controlada, simulada, repetida.</a:t>
            </a:r>
          </a:p>
          <a:p>
            <a:endParaRPr lang="pt-BR" dirty="0"/>
          </a:p>
          <a:p>
            <a:r>
              <a:rPr lang="pt-BR" dirty="0"/>
              <a:t>ISSO SE CHAMA: MÁQUINA DE VENDAS.</a:t>
            </a:r>
          </a:p>
        </p:txBody>
      </p:sp>
    </p:spTree>
    <p:extLst>
      <p:ext uri="{BB962C8B-B14F-4D97-AF65-F5344CB8AC3E}">
        <p14:creationId xmlns:p14="http://schemas.microsoft.com/office/powerpoint/2010/main" val="3891241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Maquina de Vendas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C4970ED-C3DB-4976-9944-CABB1326F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160" y="1690688"/>
            <a:ext cx="5658640" cy="4734586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3943CC8-8975-4E64-9B48-527A92446D5B}"/>
              </a:ext>
            </a:extLst>
          </p:cNvPr>
          <p:cNvSpPr txBox="1"/>
          <p:nvPr/>
        </p:nvSpPr>
        <p:spPr>
          <a:xfrm>
            <a:off x="6095409" y="2078436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MARKETING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433D279C-1D46-4090-87A9-400F57D344AA}"/>
              </a:ext>
            </a:extLst>
          </p:cNvPr>
          <p:cNvSpPr txBox="1"/>
          <p:nvPr/>
        </p:nvSpPr>
        <p:spPr>
          <a:xfrm>
            <a:off x="7768699" y="4982646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SDR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C1BED95-AD76-4F9F-AFEE-93E9CE0B2C4F}"/>
              </a:ext>
            </a:extLst>
          </p:cNvPr>
          <p:cNvSpPr txBox="1"/>
          <p:nvPr/>
        </p:nvSpPr>
        <p:spPr>
          <a:xfrm>
            <a:off x="10400404" y="4911113"/>
            <a:ext cx="89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CLOSER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D4395D-2FE9-4026-859F-7D22327DE1FC}"/>
              </a:ext>
            </a:extLst>
          </p:cNvPr>
          <p:cNvSpPr txBox="1"/>
          <p:nvPr/>
        </p:nvSpPr>
        <p:spPr>
          <a:xfrm>
            <a:off x="9504261" y="2078436"/>
            <a:ext cx="66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LEAD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E37B01A-420F-44E6-8A16-D268C40E4BE2}"/>
              </a:ext>
            </a:extLst>
          </p:cNvPr>
          <p:cNvSpPr txBox="1"/>
          <p:nvPr/>
        </p:nvSpPr>
        <p:spPr>
          <a:xfrm>
            <a:off x="8020376" y="2477025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EMAIL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3B277B8-D01B-45BB-94CF-2D1F6249973C}"/>
              </a:ext>
            </a:extLst>
          </p:cNvPr>
          <p:cNvSpPr txBox="1"/>
          <p:nvPr/>
        </p:nvSpPr>
        <p:spPr>
          <a:xfrm>
            <a:off x="10577424" y="2646919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highlight>
                  <a:srgbClr val="FFFF00"/>
                </a:highlight>
              </a:rPr>
              <a:t>SITE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84A73E6-8C5B-4EDA-9037-94EC46401AC1}"/>
              </a:ext>
            </a:extLst>
          </p:cNvPr>
          <p:cNvSpPr txBox="1"/>
          <p:nvPr/>
        </p:nvSpPr>
        <p:spPr>
          <a:xfrm>
            <a:off x="838200" y="1828800"/>
            <a:ext cx="46108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Nosso objetivo é:</a:t>
            </a:r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Estudar cada engrenagem dessas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Medir ela, a rotação, o peso, a lubrificação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Melhorar cada uma delas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E ter uma máquina afinada ao final de 1 ano.</a:t>
            </a:r>
          </a:p>
        </p:txBody>
      </p:sp>
    </p:spTree>
    <p:extLst>
      <p:ext uri="{BB962C8B-B14F-4D97-AF65-F5344CB8AC3E}">
        <p14:creationId xmlns:p14="http://schemas.microsoft.com/office/powerpoint/2010/main" val="2609927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 se não fizermos isso?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7976F4-BCE1-4D08-84A1-E138D653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Vamos perder OPORTUNIDADE de alavancar a empresa.</a:t>
            </a:r>
          </a:p>
          <a:p>
            <a:r>
              <a:rPr lang="pt-BR" dirty="0"/>
              <a:t>Vamos rasgar dinheiro com salários, ferramentas caras.</a:t>
            </a:r>
          </a:p>
          <a:p>
            <a:r>
              <a:rPr lang="pt-BR" dirty="0"/>
              <a:t>Vamos fracassar como profissionais.</a:t>
            </a:r>
          </a:p>
          <a:p>
            <a:r>
              <a:rPr lang="pt-BR" dirty="0"/>
              <a:t>Vamos diminuir a moral da empresa.</a:t>
            </a:r>
          </a:p>
          <a:p>
            <a:r>
              <a:rPr lang="pt-BR" dirty="0"/>
              <a:t>Vamos queimar nosso produto com o mercado inteiro.</a:t>
            </a:r>
          </a:p>
        </p:txBody>
      </p:sp>
    </p:spTree>
    <p:extLst>
      <p:ext uri="{BB962C8B-B14F-4D97-AF65-F5344CB8AC3E}">
        <p14:creationId xmlns:p14="http://schemas.microsoft.com/office/powerpoint/2010/main" val="419106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Custo de Oportunidade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7976F4-BCE1-4D08-84A1-E138D653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Vamos perder OPORTUNIDADE de alavancar a empresa.</a:t>
            </a:r>
          </a:p>
          <a:p>
            <a:r>
              <a:rPr lang="pt-BR" dirty="0"/>
              <a:t>Vamos rasgar dinheiro com salários, ferramentas caras.</a:t>
            </a:r>
          </a:p>
          <a:p>
            <a:r>
              <a:rPr lang="pt-BR" dirty="0"/>
              <a:t>Vamos fracassar como profissionais.</a:t>
            </a:r>
          </a:p>
          <a:p>
            <a:r>
              <a:rPr lang="pt-BR" dirty="0"/>
              <a:t>Vamos diminuir a moral da empresa.</a:t>
            </a:r>
          </a:p>
          <a:p>
            <a:r>
              <a:rPr lang="pt-BR" dirty="0"/>
              <a:t>Vamos queimar nosso produto com o mercado inteiro.</a:t>
            </a:r>
          </a:p>
        </p:txBody>
      </p:sp>
    </p:spTree>
    <p:extLst>
      <p:ext uri="{BB962C8B-B14F-4D97-AF65-F5344CB8AC3E}">
        <p14:creationId xmlns:p14="http://schemas.microsoft.com/office/powerpoint/2010/main" val="2290091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Custo da falta de estudo / inércia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B81473F-B8D3-414A-B23B-9FB58B3057EF}"/>
              </a:ext>
            </a:extLst>
          </p:cNvPr>
          <p:cNvGraphicFramePr>
            <a:graphicFrameLocks noGrp="1"/>
          </p:cNvGraphicFramePr>
          <p:nvPr/>
        </p:nvGraphicFramePr>
        <p:xfrm>
          <a:off x="2210877" y="1825626"/>
          <a:ext cx="7770245" cy="4351336"/>
        </p:xfrm>
        <a:graphic>
          <a:graphicData uri="http://schemas.openxmlformats.org/drawingml/2006/table">
            <a:tbl>
              <a:tblPr/>
              <a:tblGrid>
                <a:gridCol w="2589983">
                  <a:extLst>
                    <a:ext uri="{9D8B030D-6E8A-4147-A177-3AD203B41FA5}">
                      <a16:colId xmlns:a16="http://schemas.microsoft.com/office/drawing/2014/main" val="3237588009"/>
                    </a:ext>
                  </a:extLst>
                </a:gridCol>
                <a:gridCol w="2589983">
                  <a:extLst>
                    <a:ext uri="{9D8B030D-6E8A-4147-A177-3AD203B41FA5}">
                      <a16:colId xmlns:a16="http://schemas.microsoft.com/office/drawing/2014/main" val="4057424701"/>
                    </a:ext>
                  </a:extLst>
                </a:gridCol>
                <a:gridCol w="2590279">
                  <a:extLst>
                    <a:ext uri="{9D8B030D-6E8A-4147-A177-3AD203B41FA5}">
                      <a16:colId xmlns:a16="http://schemas.microsoft.com/office/drawing/2014/main" val="2072421244"/>
                    </a:ext>
                  </a:extLst>
                </a:gridCol>
              </a:tblGrid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Conversão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Receita Mensal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Receita Anual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24486"/>
                  </a:ext>
                </a:extLst>
              </a:tr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0,1%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R$ 360.000,00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01281"/>
                  </a:ext>
                </a:extLst>
              </a:tr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0,5%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R$ 150.000,00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R$ 1.800.000,00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906256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1%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3.600.000,00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289162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2%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R$ 600.000,00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7.200.000,00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84709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3%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R$ 900.000,00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10.800.000,00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551562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4%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 R$ 1.200.000,00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 dirty="0">
                          <a:effectLst/>
                          <a:latin typeface="inherit"/>
                        </a:rPr>
                        <a:t>14.400.000,00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9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37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4CD6A-5FD1-4E19-BE51-97779194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Tratar a venda como ciência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8E9F7D-E119-49BC-9F16-D1D69892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33167" cy="3771902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O processo de venda dentro de um ambiente informatizado pode ser medida em cada etapa.</a:t>
            </a:r>
          </a:p>
          <a:p>
            <a:r>
              <a:rPr lang="pt-BR" dirty="0"/>
              <a:t>Entram 1.000 pessoas no site</a:t>
            </a:r>
          </a:p>
          <a:p>
            <a:r>
              <a:rPr lang="pt-BR" dirty="0"/>
              <a:t>250 baixam o PDF sobre a empresa</a:t>
            </a:r>
          </a:p>
          <a:p>
            <a:r>
              <a:rPr lang="pt-BR" dirty="0"/>
              <a:t>50 visitam o site + de 3x</a:t>
            </a:r>
          </a:p>
          <a:p>
            <a:r>
              <a:rPr lang="pt-BR" dirty="0"/>
              <a:t>50 são abordadas pelo SDR</a:t>
            </a:r>
          </a:p>
          <a:p>
            <a:r>
              <a:rPr lang="pt-BR" dirty="0"/>
              <a:t>25 fazem o pedido</a:t>
            </a:r>
          </a:p>
          <a:p>
            <a:r>
              <a:rPr lang="pt-BR" dirty="0"/>
              <a:t>20 pagam efetivamente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7E88BF-94AA-4725-831C-30C328C33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187" y="1423050"/>
            <a:ext cx="4373613" cy="41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694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Custo de Oportunidade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7976F4-BCE1-4D08-84A1-E138D653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DEIXAR DE LER UM LIVRO DE R$ 50,00</a:t>
            </a:r>
          </a:p>
          <a:p>
            <a:r>
              <a:rPr lang="pt-BR" dirty="0"/>
              <a:t>ENTENDER, APLICAR, ESTUDAR.</a:t>
            </a:r>
          </a:p>
          <a:p>
            <a:r>
              <a:rPr lang="pt-BR" dirty="0"/>
              <a:t>REVISAR, OUVIR AS LIGACOES</a:t>
            </a:r>
          </a:p>
          <a:p>
            <a:r>
              <a:rPr lang="pt-BR" dirty="0"/>
              <a:t>PODE NOS CUSTAR 1% DA LISTA QUE TEMOS.</a:t>
            </a:r>
          </a:p>
          <a:p>
            <a:r>
              <a:rPr lang="pt-BR" dirty="0"/>
              <a:t>CADA 1% EQUIVALE A 3.6 MILHÕES DE REAIS.</a:t>
            </a:r>
          </a:p>
        </p:txBody>
      </p:sp>
    </p:spTree>
    <p:extLst>
      <p:ext uri="{BB962C8B-B14F-4D97-AF65-F5344CB8AC3E}">
        <p14:creationId xmlns:p14="http://schemas.microsoft.com/office/powerpoint/2010/main" val="1776092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Custo de Oportunidade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7976F4-BCE1-4D08-84A1-E138D6530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DEIXAR DE LER UM LIVRO DE R$ 50,00</a:t>
            </a:r>
          </a:p>
          <a:p>
            <a:r>
              <a:rPr lang="pt-BR" dirty="0"/>
              <a:t>ENTENDER, APLICAR, ESTUDAR.</a:t>
            </a:r>
          </a:p>
          <a:p>
            <a:r>
              <a:rPr lang="pt-BR" dirty="0"/>
              <a:t>REVISAR, OUVIR AS LIGACOES</a:t>
            </a:r>
          </a:p>
          <a:p>
            <a:r>
              <a:rPr lang="pt-BR" dirty="0"/>
              <a:t>PODE NOS CUSTAR 1% DA LISTA QUE TEMOS.</a:t>
            </a:r>
          </a:p>
          <a:p>
            <a:r>
              <a:rPr lang="pt-BR" dirty="0"/>
              <a:t>CADA 1% EQUIVALE A 3.6 MILHÕES DE REAIS.</a:t>
            </a:r>
          </a:p>
        </p:txBody>
      </p:sp>
    </p:spTree>
    <p:extLst>
      <p:ext uri="{BB962C8B-B14F-4D97-AF65-F5344CB8AC3E}">
        <p14:creationId xmlns:p14="http://schemas.microsoft.com/office/powerpoint/2010/main" val="10844802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1DAC0-A4E4-402F-9881-F6952881D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highlight>
                  <a:srgbClr val="00FF00"/>
                </a:highlight>
              </a:rPr>
              <a:t>Vamos brigar por cada 0,1%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5B81473F-B8D3-414A-B23B-9FB58B3057EF}"/>
              </a:ext>
            </a:extLst>
          </p:cNvPr>
          <p:cNvGraphicFramePr>
            <a:graphicFrameLocks noGrp="1"/>
          </p:cNvGraphicFramePr>
          <p:nvPr/>
        </p:nvGraphicFramePr>
        <p:xfrm>
          <a:off x="2210877" y="1825626"/>
          <a:ext cx="7770245" cy="4351336"/>
        </p:xfrm>
        <a:graphic>
          <a:graphicData uri="http://schemas.openxmlformats.org/drawingml/2006/table">
            <a:tbl>
              <a:tblPr/>
              <a:tblGrid>
                <a:gridCol w="2589983">
                  <a:extLst>
                    <a:ext uri="{9D8B030D-6E8A-4147-A177-3AD203B41FA5}">
                      <a16:colId xmlns:a16="http://schemas.microsoft.com/office/drawing/2014/main" val="3237588009"/>
                    </a:ext>
                  </a:extLst>
                </a:gridCol>
                <a:gridCol w="2589983">
                  <a:extLst>
                    <a:ext uri="{9D8B030D-6E8A-4147-A177-3AD203B41FA5}">
                      <a16:colId xmlns:a16="http://schemas.microsoft.com/office/drawing/2014/main" val="4057424701"/>
                    </a:ext>
                  </a:extLst>
                </a:gridCol>
                <a:gridCol w="2590279">
                  <a:extLst>
                    <a:ext uri="{9D8B030D-6E8A-4147-A177-3AD203B41FA5}">
                      <a16:colId xmlns:a16="http://schemas.microsoft.com/office/drawing/2014/main" val="2072421244"/>
                    </a:ext>
                  </a:extLst>
                </a:gridCol>
              </a:tblGrid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Conversão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Receita Mensal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 b="1">
                          <a:effectLst/>
                          <a:latin typeface="inherit"/>
                        </a:rPr>
                        <a:t>Receita Anual</a:t>
                      </a:r>
                      <a:endParaRPr lang="pt-BR" sz="1700">
                        <a:effectLst/>
                        <a:latin typeface="inherit"/>
                      </a:endParaRP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824486"/>
                  </a:ext>
                </a:extLst>
              </a:tr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0,1%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R$ 360.000,00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01281"/>
                  </a:ext>
                </a:extLst>
              </a:tr>
              <a:tr h="377412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0,5%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R$ 150.000,00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R$ 1.800.000,00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906256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1%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R$ 300.000,00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3.600.000,00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289162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2%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R$ 600.000,00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7.200.000,00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84709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3%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R$ 900.000,00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10.800.000,00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551562"/>
                  </a:ext>
                </a:extLst>
              </a:tr>
              <a:tr h="804775">
                <a:tc>
                  <a:txBody>
                    <a:bodyPr/>
                    <a:lstStyle/>
                    <a:p>
                      <a:pPr algn="ctr" fontAlgn="base"/>
                      <a:r>
                        <a:rPr lang="pt-BR" sz="1700">
                          <a:effectLst/>
                          <a:latin typeface="inherit"/>
                        </a:rPr>
                        <a:t>4%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>
                          <a:effectLst/>
                          <a:latin typeface="inherit"/>
                        </a:rPr>
                        <a:t> R$ 1.200.000,00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ase"/>
                      <a:r>
                        <a:rPr lang="pt-BR" sz="1700" dirty="0">
                          <a:effectLst/>
                          <a:latin typeface="inherit"/>
                        </a:rPr>
                        <a:t>14.400.000,00</a:t>
                      </a:r>
                    </a:p>
                  </a:txBody>
                  <a:tcPr marL="74002" marR="74002" marT="55502" marB="55502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89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499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4CD6A-5FD1-4E19-BE51-97779194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Cada etapa dessa deve ser mensurável.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8E9F7D-E119-49BC-9F16-D1D69892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93229" cy="3771902"/>
          </a:xfrm>
        </p:spPr>
        <p:txBody>
          <a:bodyPr>
            <a:normAutofit/>
          </a:bodyPr>
          <a:lstStyle/>
          <a:p>
            <a:r>
              <a:rPr lang="pt-BR" dirty="0"/>
              <a:t>1000 (100%) - visita</a:t>
            </a:r>
          </a:p>
          <a:p>
            <a:r>
              <a:rPr lang="pt-BR" dirty="0"/>
              <a:t>250 (25%) – baixa </a:t>
            </a:r>
            <a:r>
              <a:rPr lang="pt-BR" dirty="0" err="1"/>
              <a:t>pdf</a:t>
            </a:r>
            <a:endParaRPr lang="pt-BR" dirty="0"/>
          </a:p>
          <a:p>
            <a:r>
              <a:rPr lang="pt-BR" dirty="0"/>
              <a:t>50 (20%) visitam o site + de 3x</a:t>
            </a:r>
          </a:p>
          <a:p>
            <a:r>
              <a:rPr lang="pt-BR" dirty="0"/>
              <a:t>50 (20%) são abordadas pelo SDR</a:t>
            </a:r>
          </a:p>
          <a:p>
            <a:r>
              <a:rPr lang="pt-BR" dirty="0"/>
              <a:t>25 (50% de 50) fazem o pedido</a:t>
            </a:r>
          </a:p>
          <a:p>
            <a:r>
              <a:rPr lang="pt-BR" dirty="0"/>
              <a:t>20 (80% de 25) pagam efetivamente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7E88BF-94AA-4725-831C-30C328C33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187" y="1423050"/>
            <a:ext cx="4373613" cy="417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14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4CD6A-5FD1-4E19-BE51-97779194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Você domina a ciência de venda?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8E9F7D-E119-49BC-9F16-D1D69892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33167" cy="377190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Seus textos estão impregnados com a técnica?</a:t>
            </a:r>
          </a:p>
          <a:p>
            <a:r>
              <a:rPr lang="pt-BR" dirty="0"/>
              <a:t>Seu discurso sabe aproveitar cada etapa do processo de compra do cliente?</a:t>
            </a:r>
          </a:p>
          <a:p>
            <a:r>
              <a:rPr lang="pt-BR" dirty="0"/>
              <a:t>Você sabe montar frases vendedoras para iniciar uma conversa no telefone?</a:t>
            </a:r>
          </a:p>
          <a:p>
            <a:r>
              <a:rPr lang="pt-BR" dirty="0"/>
              <a:t>Tem certeza?</a:t>
            </a:r>
          </a:p>
        </p:txBody>
      </p:sp>
    </p:spTree>
    <p:extLst>
      <p:ext uri="{BB962C8B-B14F-4D97-AF65-F5344CB8AC3E}">
        <p14:creationId xmlns:p14="http://schemas.microsoft.com/office/powerpoint/2010/main" val="348940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4CD6A-5FD1-4E19-BE51-97779194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Efeito </a:t>
            </a:r>
            <a:r>
              <a:rPr lang="pt-BR" dirty="0" err="1"/>
              <a:t>Dunning-Kruger</a:t>
            </a:r>
            <a:endParaRPr lang="pt-BR" dirty="0"/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66E22D38-1B19-4FB2-8C3F-F10773E3F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3767" cy="4537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 </a:t>
            </a:r>
            <a:r>
              <a:rPr lang="pt-BR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efeito</a:t>
            </a: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t-BR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Dunning-</a:t>
            </a:r>
            <a:r>
              <a:rPr lang="pt-BR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Kruger</a:t>
            </a: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é um viés cognitivo que leva as pessoas que têm </a:t>
            </a:r>
            <a:r>
              <a:rPr lang="pt-BR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pouco conhecimento sobre um assunto </a:t>
            </a: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pt-BR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supervalorizar o próprio conhecimento</a:t>
            </a: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pt-BR" b="0" i="0" dirty="0">
                <a:solidFill>
                  <a:srgbClr val="202124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enquanto os experts no tema subestimam a própria capacidade</a:t>
            </a:r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pt-B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>
                <a:solidFill>
                  <a:srgbClr val="202124"/>
                </a:solidFill>
                <a:latin typeface="arial" panose="020B0604020202020204" pitchFamily="34" charset="0"/>
              </a:rPr>
              <a:t>O profissional júnior acha que sabe tudo.</a:t>
            </a:r>
          </a:p>
          <a:p>
            <a:pPr marL="0" indent="0">
              <a:buNone/>
            </a:pPr>
            <a:r>
              <a:rPr lang="pt-BR" dirty="0">
                <a:solidFill>
                  <a:srgbClr val="202124"/>
                </a:solidFill>
                <a:latin typeface="arial" panose="020B0604020202020204" pitchFamily="34" charset="0"/>
              </a:rPr>
              <a:t>O profissional pleno acha que não sabe nada.</a:t>
            </a:r>
            <a:br>
              <a:rPr lang="pt-BR" dirty="0">
                <a:solidFill>
                  <a:srgbClr val="202124"/>
                </a:solidFill>
                <a:latin typeface="arial" panose="020B0604020202020204" pitchFamily="34" charset="0"/>
              </a:rPr>
            </a:br>
            <a:endParaRPr lang="pt-BR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pt-BR" dirty="0"/>
              <a:t>Existe o risco do júnior chegar e tentar “montar” em cima do “pleno” e do “sênior”, por achar que ele sabe mais.</a:t>
            </a:r>
          </a:p>
        </p:txBody>
      </p:sp>
    </p:spTree>
    <p:extLst>
      <p:ext uri="{BB962C8B-B14F-4D97-AF65-F5344CB8AC3E}">
        <p14:creationId xmlns:p14="http://schemas.microsoft.com/office/powerpoint/2010/main" val="140812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18479142-31C2-460C-ADC8-B5DF6BED0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88" y="0"/>
            <a:ext cx="72596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36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Tamires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T: Eu posso escrever o </a:t>
            </a:r>
            <a:r>
              <a:rPr lang="pt-BR" dirty="0" err="1">
                <a:highlight>
                  <a:srgbClr val="00FF00"/>
                </a:highlight>
              </a:rPr>
              <a:t>BlOG</a:t>
            </a:r>
            <a:r>
              <a:rPr lang="pt-BR" dirty="0">
                <a:highlight>
                  <a:srgbClr val="00FF00"/>
                </a:highlight>
              </a:rPr>
              <a:t> do site.</a:t>
            </a:r>
          </a:p>
          <a:p>
            <a:pPr marL="0" indent="0">
              <a:buNone/>
            </a:pPr>
            <a:r>
              <a:rPr lang="pt-BR" dirty="0"/>
              <a:t>R: Você sabe o que é SEO?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T: Sei. Você.</a:t>
            </a:r>
          </a:p>
          <a:p>
            <a:pPr marL="0" indent="0">
              <a:buNone/>
            </a:pPr>
            <a:r>
              <a:rPr lang="pt-BR" dirty="0"/>
              <a:t>R: Não é CEO. É SEO – Search </a:t>
            </a:r>
            <a:r>
              <a:rPr lang="pt-BR" dirty="0" err="1"/>
              <a:t>Engine</a:t>
            </a:r>
            <a:r>
              <a:rPr lang="pt-BR" dirty="0"/>
              <a:t> </a:t>
            </a:r>
            <a:r>
              <a:rPr lang="pt-BR" dirty="0" err="1"/>
              <a:t>Optimization</a:t>
            </a:r>
            <a:r>
              <a:rPr lang="pt-BR" dirty="0"/>
              <a:t>.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T: Não sei.</a:t>
            </a:r>
          </a:p>
          <a:p>
            <a:pPr marL="0" indent="0">
              <a:buNone/>
            </a:pPr>
            <a:r>
              <a:rPr lang="pt-BR" dirty="0"/>
              <a:t>R: (longa explicação) </a:t>
            </a:r>
          </a:p>
          <a:p>
            <a:pPr marL="0" indent="0">
              <a:buNone/>
            </a:pPr>
            <a:r>
              <a:rPr lang="pt-BR" dirty="0"/>
              <a:t>R: Você conhece nosso produto/mercado/público a fundo no 3 dia de trabalho?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T: Não</a:t>
            </a:r>
          </a:p>
          <a:p>
            <a:pPr marL="0" indent="0">
              <a:buNone/>
            </a:pPr>
            <a:r>
              <a:rPr lang="pt-BR" dirty="0"/>
              <a:t>R: Você ainda acha que esta preparada para escrever o Blog agora?</a:t>
            </a:r>
          </a:p>
          <a:p>
            <a:pPr marL="0" indent="0">
              <a:buNone/>
            </a:pPr>
            <a:r>
              <a:rPr lang="pt-BR" dirty="0">
                <a:highlight>
                  <a:srgbClr val="00FF00"/>
                </a:highlight>
              </a:rPr>
              <a:t>T: Não, é mais difícil do que eu pensava.</a:t>
            </a:r>
          </a:p>
        </p:txBody>
      </p:sp>
    </p:spTree>
    <p:extLst>
      <p:ext uri="{BB962C8B-B14F-4D97-AF65-F5344CB8AC3E}">
        <p14:creationId xmlns:p14="http://schemas.microsoft.com/office/powerpoint/2010/main" val="2768426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2000" dirty="0"/>
              <a:t>Oi [NOME]! Tudo bem?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Somos da AgoraOS, empresa especializada em gestão empresarial.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r>
              <a:rPr lang="pt-BR" sz="2000" dirty="0"/>
              <a:t>Estou entrando em contato com a [NOME DA EMPRESA] porque percebemos que alguns desafios tem sido bem constantes na busca de automatização nos processos internos no ramo de assistências técnicas, com a necessidade de investimento em tecnologia e tendo o entendimento do que precisa ser feito para reduzir custos e ganhar tempo na governança da empresa.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Trabalhamos com empresas como a Ingresso Certo e a </a:t>
            </a:r>
            <a:r>
              <a:rPr lang="pt-BR" sz="2000" dirty="0" err="1"/>
              <a:t>Imprimmer</a:t>
            </a:r>
            <a:r>
              <a:rPr lang="pt-BR" sz="2000" dirty="0"/>
              <a:t> que, a partir da nossa solução e ferramenta, conseguiram otimizar os trabalhos manuais.</a:t>
            </a:r>
            <a:br>
              <a:rPr lang="pt-BR" sz="2000" dirty="0"/>
            </a:br>
            <a:endParaRPr lang="pt-BR" sz="2000" dirty="0"/>
          </a:p>
          <a:p>
            <a:pPr marL="0" indent="0">
              <a:buNone/>
            </a:pPr>
            <a:r>
              <a:rPr lang="pt-BR" sz="2000" dirty="0"/>
              <a:t>Temos algumas ideias de pontos que podem ser adequados na [NOME DA EMPRESA].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Aguardo seu retorno!</a:t>
            </a:r>
          </a:p>
          <a:p>
            <a:pPr marL="0" indent="0">
              <a:buNone/>
            </a:pPr>
            <a:r>
              <a:rPr lang="pt-BR" sz="2000" dirty="0"/>
              <a:t>Atenciosamente,</a:t>
            </a:r>
          </a:p>
        </p:txBody>
      </p:sp>
    </p:spTree>
    <p:extLst>
      <p:ext uri="{BB962C8B-B14F-4D97-AF65-F5344CB8AC3E}">
        <p14:creationId xmlns:p14="http://schemas.microsoft.com/office/powerpoint/2010/main" val="1024398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368D38-562A-4C08-89A3-4C89170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Prático: E-Mail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C83EF2-4854-409F-90C8-3D53E164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R: Qual o problema deste e-mail?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/>
              <a:t>T/M: </a:t>
            </a:r>
            <a:r>
              <a:rPr lang="pt-BR" sz="3200" dirty="0" err="1"/>
              <a:t>Nenhnum</a:t>
            </a:r>
            <a:r>
              <a:rPr lang="pt-BR" sz="3200" dirty="0"/>
              <a:t>, para mim parece ok.</a:t>
            </a:r>
            <a:br>
              <a:rPr lang="pt-BR" sz="3200" dirty="0"/>
            </a:br>
            <a:br>
              <a:rPr lang="pt-BR" sz="3200" dirty="0"/>
            </a:br>
            <a:r>
              <a:rPr lang="pt-BR" sz="3200" dirty="0"/>
              <a:t>R: Ok, gafanhotos. Vamos lá.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603277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1526</Words>
  <Application>Microsoft Office PowerPoint</Application>
  <PresentationFormat>Widescreen</PresentationFormat>
  <Paragraphs>217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inherit</vt:lpstr>
      <vt:lpstr>Tema do Office</vt:lpstr>
      <vt:lpstr>Treinamento para vendas</vt:lpstr>
      <vt:lpstr>Tratar a venda como ciência</vt:lpstr>
      <vt:lpstr>Cada etapa dessa deve ser mensurável.</vt:lpstr>
      <vt:lpstr>Você domina a ciência de venda?</vt:lpstr>
      <vt:lpstr>Efeito Dunning-Kruger</vt:lpstr>
      <vt:lpstr>Apresentação do PowerPoint</vt:lpstr>
      <vt:lpstr>Exemplo Prático: Tamires</vt:lpstr>
      <vt:lpstr>Exemplo Prático: E-Mail 1</vt:lpstr>
      <vt:lpstr>Exemplo Prático: E-Mail 1</vt:lpstr>
      <vt:lpstr>Exemplo Prático: E-Mail 1</vt:lpstr>
      <vt:lpstr>Exemplo Prático: E-Mail 1</vt:lpstr>
      <vt:lpstr>Exemplo Prático: E-Mail 1</vt:lpstr>
      <vt:lpstr>Exemplo Prático: E-Mail 1</vt:lpstr>
      <vt:lpstr>O que fazer agora que você sabe do Efeito?</vt:lpstr>
      <vt:lpstr>Por quê estudar, simular, repetir?</vt:lpstr>
      <vt:lpstr>Maquina de Vendas</vt:lpstr>
      <vt:lpstr>E se não fizermos isso?</vt:lpstr>
      <vt:lpstr>Custo de Oportunidade</vt:lpstr>
      <vt:lpstr>Custo da falta de estudo / inércia</vt:lpstr>
      <vt:lpstr>Custo de Oportunidade</vt:lpstr>
      <vt:lpstr>Custo de Oportunidade</vt:lpstr>
      <vt:lpstr>Vamos brigar por cada 0,1%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para vendas</dc:title>
  <dc:creator>Ramiro</dc:creator>
  <cp:lastModifiedBy>Ramiro</cp:lastModifiedBy>
  <cp:revision>9</cp:revision>
  <dcterms:created xsi:type="dcterms:W3CDTF">2022-06-06T10:57:12Z</dcterms:created>
  <dcterms:modified xsi:type="dcterms:W3CDTF">2022-06-06T11:50:59Z</dcterms:modified>
</cp:coreProperties>
</file>